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9.jpg" ContentType="image/jpeg"/>
  <Override PartName="/ppt/media/image10.jpg" ContentType="image/jpeg"/>
  <Override PartName="/ppt/media/image11.jpg" ContentType="image/jpeg"/>
  <Override PartName="/ppt/media/image13.jpg" ContentType="image/jpeg"/>
  <Override PartName="/ppt/media/image14.jpg" ContentType="image/jpeg"/>
  <Override PartName="/ppt/media/image15.jpg" ContentType="image/jpeg"/>
  <Override PartName="/ppt/media/image16.jpg" ContentType="image/jpeg"/>
  <Override PartName="/ppt/media/image2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9" r:id="rId2"/>
    <p:sldId id="270" r:id="rId3"/>
    <p:sldId id="272" r:id="rId4"/>
    <p:sldId id="337" r:id="rId5"/>
    <p:sldId id="308" r:id="rId6"/>
    <p:sldId id="309" r:id="rId7"/>
    <p:sldId id="297" r:id="rId8"/>
    <p:sldId id="305" r:id="rId9"/>
    <p:sldId id="307" r:id="rId10"/>
    <p:sldId id="289" r:id="rId11"/>
    <p:sldId id="302" r:id="rId12"/>
    <p:sldId id="311" r:id="rId13"/>
    <p:sldId id="312" r:id="rId14"/>
    <p:sldId id="313" r:id="rId15"/>
    <p:sldId id="314" r:id="rId16"/>
    <p:sldId id="329" r:id="rId17"/>
    <p:sldId id="331" r:id="rId18"/>
    <p:sldId id="332" r:id="rId19"/>
    <p:sldId id="330" r:id="rId20"/>
    <p:sldId id="333" r:id="rId21"/>
    <p:sldId id="334" r:id="rId22"/>
    <p:sldId id="315" r:id="rId23"/>
    <p:sldId id="316" r:id="rId24"/>
    <p:sldId id="317" r:id="rId25"/>
    <p:sldId id="320" r:id="rId26"/>
    <p:sldId id="322" r:id="rId27"/>
    <p:sldId id="336" r:id="rId28"/>
    <p:sldId id="335" r:id="rId29"/>
    <p:sldId id="323" r:id="rId30"/>
    <p:sldId id="324" r:id="rId31"/>
    <p:sldId id="325" r:id="rId32"/>
    <p:sldId id="326" r:id="rId33"/>
    <p:sldId id="327" r:id="rId34"/>
    <p:sldId id="293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18C2A-0BF1-4665-B25C-A0C32F02CE1E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4DF90-8DBC-4281-9E31-051BB5DA1A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12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FE27A-A823-43B6-AF27-F900CDA361F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55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FE27A-A823-43B6-AF27-F900CDA361F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96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FE27A-A823-43B6-AF27-F900CDA361F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938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FE27A-A823-43B6-AF27-F900CDA361F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81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FE27A-A823-43B6-AF27-F900CDA361F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08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FE27A-A823-43B6-AF27-F900CDA361F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08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FE27A-A823-43B6-AF27-F900CDA361F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08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2272-20D5-4862-9D7F-4B45A6674192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26F1-C496-4D24-BF5E-3925BE4680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4B15-39E3-4573-B97D-505E8FD8838A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26F1-C496-4D24-BF5E-3925BE4680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6BE0C-5415-4984-80C1-FA90AB1874FE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26F1-C496-4D24-BF5E-3925BE4680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6ADEB-12EF-4348-85C3-5D0661650713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26F1-C496-4D24-BF5E-3925BE4680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9F7D-E749-4A7E-89CF-85EE7E556FE3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26F1-C496-4D24-BF5E-3925BE4680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AEAA8-FC8B-4D91-B44D-6D2C6528B40B}" type="datetime1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26F1-C496-4D24-BF5E-3925BE4680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A06B-BADB-4DE4-BB92-610EE65B33DB}" type="datetime1">
              <a:rPr lang="en-US" smtClean="0"/>
              <a:t>7/24/2020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26F1-C496-4D24-BF5E-3925BE4680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CF84-C976-4A84-ACAE-94E575226539}" type="datetime1">
              <a:rPr lang="en-US" smtClean="0"/>
              <a:t>7/24/2020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26F1-C496-4D24-BF5E-3925BE4680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B937-8626-40DF-B840-9110D7D8C487}" type="datetime1">
              <a:rPr lang="en-US" smtClean="0"/>
              <a:t>7/24/2020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26F1-C496-4D24-BF5E-3925BE4680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F4EB6-35E2-4166-87C8-D0595332DEE0}" type="datetime1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26F1-C496-4D24-BF5E-3925BE4680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F8CA9-1E69-41A8-BBBD-62683CE14A8A}" type="datetime1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26F1-C496-4D24-BF5E-3925BE4680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98D6F-4D24-461A-B354-1ED9C7B4B79C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26F1-C496-4D24-BF5E-3925BE4680B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living.co/" TargetMode="External"/><Relationship Id="rId2" Type="http://schemas.openxmlformats.org/officeDocument/2006/relationships/hyperlink" Target="https://www.intelliscence.com/housing-society-%20management%20solu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hyperlink" Target="https://play.google.com/store/apps/details?id=com.wowsecurity.sentinel&amp;hl=en" TargetMode="External"/><Relationship Id="rId4" Type="http://schemas.openxmlformats.org/officeDocument/2006/relationships/hyperlink" Target="https://play.google.com/store/apps/details?id=com.threefiveeight.addagatekeeper&amp;hl=en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C388-A82B-4A0C-B87C-EA21C713F07A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z="1800" smtClean="0">
                <a:solidFill>
                  <a:schemeClr val="tx1"/>
                </a:solidFill>
              </a:rPr>
              <a:pPr/>
              <a:t>1</a:t>
            </a:fld>
            <a:r>
              <a:rPr lang="en-US" sz="1800" dirty="0">
                <a:solidFill>
                  <a:schemeClr val="tx1"/>
                </a:solidFill>
              </a:rPr>
              <a:t>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Bismillah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2133600"/>
            <a:ext cx="8221394" cy="3124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409C07-9E88-467B-AF26-5DD1A29B44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81000"/>
            <a:ext cx="1606047" cy="14185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US" b="1" dirty="0"/>
              <a:t> </a:t>
            </a:r>
            <a:br>
              <a:rPr lang="en-US" b="1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153400" cy="3352800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“AGILE DEVELOPMENT METHODOLOGY”  for developing our project  because the system is developed in a series of versions or increments with the involvement of stakeholders in specification of version and system evaluation.</a:t>
            </a:r>
          </a:p>
          <a:p>
            <a:pPr marL="0" indent="0">
              <a:buNone/>
            </a:pPr>
            <a:endParaRPr lang="en-US" sz="9600" dirty="0">
              <a:latin typeface="Calibri(body)"/>
              <a:cs typeface="Times New Roman" pitchFamily="18" charset="0"/>
            </a:endParaRPr>
          </a:p>
          <a:p>
            <a:pPr marL="0" indent="0">
              <a:buNone/>
            </a:pPr>
            <a:endParaRPr lang="en-US" sz="9600" dirty="0">
              <a:latin typeface="Calibri(body)"/>
              <a:cs typeface="Times New Roman" pitchFamily="18" charset="0"/>
            </a:endParaRPr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B090-EE94-4271-8E11-A57734DA0F2C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10/34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228600" y="6858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                                     _______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1" y="1905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0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tools </a:t>
            </a:r>
            <a:br>
              <a:rPr lang="en-US" b="1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4400" b="1" dirty="0"/>
              <a:t> </a:t>
            </a:r>
            <a:endParaRPr lang="en-US" sz="44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DFDFF-479C-41C3-946B-5B172FE3932D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11/34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228600" y="6858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                                       _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1" y="190500"/>
            <a:ext cx="990600" cy="990600"/>
          </a:xfrm>
          <a:prstGeom prst="rect">
            <a:avLst/>
          </a:prstGeom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E8939AB4-DBA8-482C-963B-E2C19CF1B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580190"/>
              </p:ext>
            </p:extLst>
          </p:nvPr>
        </p:nvGraphicFramePr>
        <p:xfrm>
          <a:off x="876300" y="1600200"/>
          <a:ext cx="7124700" cy="41148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67100">
                  <a:extLst>
                    <a:ext uri="{9D8B030D-6E8A-4147-A177-3AD203B41FA5}">
                      <a16:colId xmlns:a16="http://schemas.microsoft.com/office/drawing/2014/main" val="2755144016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385382296"/>
                    </a:ext>
                  </a:extLst>
                </a:gridCol>
              </a:tblGrid>
              <a:tr h="6625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Tools </a:t>
                      </a:r>
                      <a:endParaRPr lang="en-MH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Rationale </a:t>
                      </a:r>
                      <a:endParaRPr lang="en-MH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53860"/>
                  </a:ext>
                </a:extLst>
              </a:tr>
              <a:tr h="5753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Brackets (version 1.13)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 creating web pages</a:t>
                      </a:r>
                      <a:endParaRPr lang="en-M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32532"/>
                  </a:ext>
                </a:extLst>
              </a:tr>
              <a:tr h="5753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 Uml (version 2.8.1)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diagrams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073785"/>
                  </a:ext>
                </a:extLst>
              </a:tr>
              <a:tr h="5753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diagrams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019845"/>
                  </a:ext>
                </a:extLst>
              </a:tr>
              <a:tr h="5753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 Word (2010)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documentation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698081"/>
                  </a:ext>
                </a:extLst>
              </a:tr>
              <a:tr h="5753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 PowerPoint (2010)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289517"/>
                  </a:ext>
                </a:extLst>
              </a:tr>
              <a:tr h="5753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 Studio (version 3.5.3)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making android application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6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809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r>
              <a:rPr lang="en-US" b="1" dirty="0"/>
              <a:t> </a:t>
            </a:r>
            <a:br>
              <a:rPr lang="en-US" b="1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4400" b="1" dirty="0"/>
              <a:t> </a:t>
            </a:r>
            <a:endParaRPr lang="en-US" sz="44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B981-319C-40DE-A92D-C3BFD31210C1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042160" cy="365125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12/34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228600" y="6858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                                      _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1" y="190500"/>
            <a:ext cx="990600" cy="990600"/>
          </a:xfrm>
          <a:prstGeom prst="rect">
            <a:avLst/>
          </a:prstGeom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DC799A7-C0A1-4CA8-98E7-3CFFE6922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922372"/>
              </p:ext>
            </p:extLst>
          </p:nvPr>
        </p:nvGraphicFramePr>
        <p:xfrm>
          <a:off x="685800" y="1683840"/>
          <a:ext cx="7620000" cy="420787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2676477077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189073216"/>
                    </a:ext>
                  </a:extLst>
                </a:gridCol>
              </a:tblGrid>
              <a:tr h="7154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Technology</a:t>
                      </a:r>
                      <a:endParaRPr lang="en-MH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Rationale</a:t>
                      </a:r>
                      <a:endParaRPr lang="en-MH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033709"/>
                  </a:ext>
                </a:extLst>
              </a:tr>
              <a:tr h="63038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(version 2013)</a:t>
                      </a:r>
                      <a:endParaRPr lang="en-MH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Query Language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731709"/>
                  </a:ext>
                </a:extLst>
              </a:tr>
              <a:tr h="715497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css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page designing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263174"/>
                  </a:ext>
                </a:extLst>
              </a:tr>
              <a:tr h="71549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Firebase database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Database for android application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786537"/>
                  </a:ext>
                </a:extLst>
              </a:tr>
              <a:tr h="71549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Html, PHP, JS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pages development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283351"/>
                  </a:ext>
                </a:extLst>
              </a:tr>
              <a:tr h="71549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000.webhosting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hosting website on server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83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809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br>
              <a:rPr lang="en-US" b="1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4400" b="1" dirty="0"/>
              <a:t> </a:t>
            </a:r>
            <a:endParaRPr lang="en-US" sz="44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E9AA-65CC-4994-91EE-2BF5D9D70870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13/34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228600" y="6858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                                     _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1" y="190500"/>
            <a:ext cx="9906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B2D1DB-E6D7-451A-A9D5-06AC86C5D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2" y="1594346"/>
            <a:ext cx="8440615" cy="442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09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8258"/>
            <a:ext cx="8229600" cy="589379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diagram (android app)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4400" b="1" dirty="0"/>
              <a:t> </a:t>
            </a:r>
            <a:endParaRPr lang="en-US" sz="44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3A35-1DED-417A-B3BD-E12F3A140C85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14/34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304800" y="921843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___                                                                                   _                  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94222"/>
            <a:ext cx="990600" cy="9906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E0CBA8-635D-465D-B7F6-9FC2E90E3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41755"/>
            <a:ext cx="8229600" cy="377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09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6882"/>
            <a:ext cx="8229600" cy="640756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diagram ( ERP system)</a:t>
            </a:r>
            <a:br>
              <a:rPr lang="en-US" b="1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4400" b="1" dirty="0"/>
              <a:t> </a:t>
            </a:r>
            <a:endParaRPr lang="en-US" sz="44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24108-D34A-43A7-98AA-90DB3DDE92B0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15/34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228600" y="6858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             _                                 _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1" y="190500"/>
            <a:ext cx="990600" cy="990600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2FCDED0-A9C5-4C2E-A012-4DA9ABB95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55241"/>
            <a:ext cx="8534400" cy="45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09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android application host(user) end)</a:t>
            </a:r>
            <a:br>
              <a:rPr lang="en-US" b="1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4400" b="1" dirty="0"/>
              <a:t> </a:t>
            </a:r>
            <a:endParaRPr lang="en-US" sz="44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1F56-60E4-4E4D-AD5F-B749A181391D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16/34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304800" y="967879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                                                                                </a:t>
            </a:r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_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1" y="190500"/>
            <a:ext cx="990600" cy="990600"/>
          </a:xfrm>
          <a:prstGeom prst="rect">
            <a:avLst/>
          </a:prstGeom>
        </p:spPr>
      </p:pic>
      <p:pic>
        <p:nvPicPr>
          <p:cNvPr id="15" name="Picture 14" descr="Ho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46238"/>
            <a:ext cx="7162800" cy="437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9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Activity diagram </a:t>
            </a:r>
            <a:r>
              <a:rPr lang="en-US" sz="3100" dirty="0"/>
              <a:t>(super admin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br>
              <a:rPr lang="en-US" b="1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4400" b="1" dirty="0"/>
              <a:t> </a:t>
            </a:r>
            <a:endParaRPr lang="en-US" sz="44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1F56-60E4-4E4D-AD5F-B749A181391D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17/34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228600" y="6858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                                                                                __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1" y="190500"/>
            <a:ext cx="990600" cy="990600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326B7BF5-46CD-4BC0-B4BB-257BD1E00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9700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08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(event society member)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4400" b="1" dirty="0"/>
              <a:t> </a:t>
            </a:r>
            <a:endParaRPr lang="en-US" sz="44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1F56-60E4-4E4D-AD5F-B749A181391D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18/34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304800" y="967878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_                                                                                       _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1" y="190500"/>
            <a:ext cx="990600" cy="99060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9F25A1CB-7F17-46DA-9CAF-169735CFA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67" y="1646237"/>
            <a:ext cx="6824133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72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 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(security admin)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b="1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4400" b="1" dirty="0"/>
              <a:t> </a:t>
            </a:r>
            <a:endParaRPr lang="en-US" sz="44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245E-9912-4BBC-A669-809675F68D97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19/34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228600" y="6858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                </a:t>
            </a:r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                                                                   __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1" y="190500"/>
            <a:ext cx="990600" cy="990600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4FE3EA2-18D9-447D-A5D2-F82E95FF9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55241"/>
            <a:ext cx="7162800" cy="44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4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958" y="0"/>
            <a:ext cx="8229600" cy="762000"/>
          </a:xfrm>
        </p:spPr>
        <p:txBody>
          <a:bodyPr>
            <a:noAutofit/>
          </a:bodyPr>
          <a:lstStyle/>
          <a:p>
            <a:r>
              <a:rPr lang="en-US" sz="2400" dirty="0"/>
              <a:t> </a:t>
            </a:r>
            <a:br>
              <a:rPr lang="en-US" sz="2400" dirty="0"/>
            </a:br>
            <a:r>
              <a:rPr lang="en-US" sz="2400" u="sng" dirty="0">
                <a:latin typeface="Times New Roman" panose="02020603050405020304" pitchFamily="18" charset="0"/>
                <a:cs typeface="Times New Roman" pitchFamily="18" charset="0"/>
              </a:rPr>
              <a:t>Defense Colonies Management System</a:t>
            </a:r>
          </a:p>
        </p:txBody>
      </p:sp>
      <p:pic>
        <p:nvPicPr>
          <p:cNvPr id="4" name="Content Placeholder 3" descr="COMSATS-University-Official-Log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765804" y="914400"/>
            <a:ext cx="1295400" cy="1295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004" y="1447800"/>
            <a:ext cx="8763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000" b="1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000" b="1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000" b="1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Supervised by</a:t>
            </a:r>
            <a:r>
              <a:rPr lang="en-US" sz="2000" b="1" u="sng" dirty="0">
                <a:latin typeface="Times New Roman" panose="02020603050405020304" pitchFamily="18" charset="0"/>
                <a:cs typeface="Times New Roman" pitchFamily="18" charset="0"/>
              </a:rPr>
              <a:t>:</a:t>
            </a:r>
            <a:endParaRPr lang="en-US" sz="20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Mam Tahira Sadaf</a:t>
            </a:r>
          </a:p>
          <a:p>
            <a:pPr algn="ctr"/>
            <a:endParaRPr lang="en-US" sz="2000" u="sng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/>
            <a:r>
              <a:rPr lang="en-US" sz="20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Group Members: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Mian Farman Ellahi  (FA16-BCS-071)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Nitasha Tariq (FA16-BCS-049)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Usman Ali  (FA16-BCS-060)</a:t>
            </a:r>
          </a:p>
          <a:p>
            <a:pPr algn="ctr"/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COMSATS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University Islamabad, Attock Campus</a:t>
            </a:r>
          </a:p>
          <a:p>
            <a:pPr algn="ctr"/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70724-CCC6-458F-BC2E-445ACBCD818B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z="1800" dirty="0">
                <a:solidFill>
                  <a:schemeClr val="tx1"/>
                </a:solidFill>
                <a:cs typeface="Times New Roman" pitchFamily="18" charset="0"/>
              </a:rPr>
              <a:t>2/34</a:t>
            </a:r>
            <a:endParaRPr lang="en-US" sz="1800" dirty="0">
              <a:solidFill>
                <a:schemeClr val="tx1"/>
              </a:solidFill>
              <a:cs typeface="Times New Roman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409C07-9E88-467B-AF26-5DD1A29B44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914400"/>
            <a:ext cx="1606047" cy="14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8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 fontScale="90000"/>
          </a:bodyPr>
          <a:lstStyle/>
          <a:p>
            <a:pPr algn="l"/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(security staff) 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b="1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4400" b="1" dirty="0"/>
              <a:t> </a:t>
            </a:r>
            <a:endParaRPr lang="en-US" sz="44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245E-9912-4BBC-A669-809675F68D97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20/34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152400" y="678360"/>
            <a:ext cx="899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                </a:t>
            </a:r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                                                                   __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1" y="190500"/>
            <a:ext cx="990600" cy="99060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AFA587F6-20F2-4D38-9FFE-AD22A6C78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1905000"/>
            <a:ext cx="48101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00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br>
              <a:rPr lang="en-US" sz="4900" b="1" dirty="0"/>
            </a:b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(Plant nursery member)</a:t>
            </a:r>
            <a:br>
              <a:rPr lang="en-US" b="1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4400" b="1" dirty="0"/>
              <a:t> </a:t>
            </a:r>
            <a:endParaRPr lang="en-US" sz="44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245E-9912-4BBC-A669-809675F68D97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21/34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1" y="190500"/>
            <a:ext cx="990600" cy="990600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0A86341-9D52-4D73-AA3E-DB87D18C3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5" y="1417638"/>
            <a:ext cx="6419850" cy="460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91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990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(colony resident/ employee/ user)</a:t>
            </a:r>
            <a:br>
              <a:rPr lang="en-US" b="1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4400" b="1" dirty="0"/>
              <a:t> </a:t>
            </a:r>
            <a:endParaRPr lang="en-US" sz="44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711A-CE7C-4503-8F77-68CC4231988E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22/34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228600" y="6858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                                                                   (    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1" y="190500"/>
            <a:ext cx="990600" cy="990600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D2453BF-B7AF-40C6-9B48-CF0C6B8A9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09701"/>
            <a:ext cx="8382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09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admins)</a:t>
            </a:r>
            <a:br>
              <a:rPr lang="en-US" b="1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4400" b="1" dirty="0"/>
              <a:t> </a:t>
            </a:r>
            <a:endParaRPr lang="en-US" sz="44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76AD-6966-4B82-9503-86AF4B36927F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23/34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228600" y="6858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                                             __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1" y="190500"/>
            <a:ext cx="990600" cy="9906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131F5A-C75A-4256-B9B6-C10DD5274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17638"/>
            <a:ext cx="8382000" cy="460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09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(staffs)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b="1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4400" b="1" dirty="0"/>
              <a:t> </a:t>
            </a:r>
            <a:endParaRPr lang="en-US" sz="44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A19-C2BC-4B60-9711-9747EF7207F5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24/34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228600" y="6858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tx2">
                    <a:lumMod val="75000"/>
                  </a:schemeClr>
                </a:solidFill>
              </a:rPr>
              <a:t>_______                                                 __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1" y="190500"/>
            <a:ext cx="990600" cy="9906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3C3075-4867-4C3F-8D65-9AA48B838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9" y="1455241"/>
            <a:ext cx="8229600" cy="441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09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(project index page) </a:t>
            </a:r>
            <a:br>
              <a:rPr lang="en-US" b="1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4400" b="1" dirty="0"/>
              <a:t> </a:t>
            </a:r>
            <a:endParaRPr lang="en-US" sz="44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BC53-9F02-4D74-9850-73BB8B6F3260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25/34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228600" y="6858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                                                                   </a:t>
            </a:r>
            <a:r>
              <a:rPr lang="en-US" sz="2800" u="sng" dirty="0">
                <a:solidFill>
                  <a:schemeClr val="tx2">
                    <a:lumMod val="75000"/>
                  </a:schemeClr>
                </a:solidFill>
              </a:rPr>
              <a:t>                   </a:t>
            </a:r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1" y="190500"/>
            <a:ext cx="990600" cy="990600"/>
          </a:xfrm>
          <a:prstGeom prst="rect">
            <a:avLst/>
          </a:prstGeom>
        </p:spPr>
      </p:pic>
      <p:pic>
        <p:nvPicPr>
          <p:cNvPr id="13" name="Picture 12" descr="main projec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47799"/>
            <a:ext cx="8229600" cy="473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09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 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plant nursery user “view plants page” )</a:t>
            </a:r>
            <a:br>
              <a:rPr lang="en-US" b="1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4400" b="1" dirty="0"/>
              <a:t> </a:t>
            </a:r>
            <a:endParaRPr lang="en-US" sz="44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BC53-9F02-4D74-9850-73BB8B6F3260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26/34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228600" y="685800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tx2">
                    <a:lumMod val="75000"/>
                  </a:schemeClr>
                </a:solidFill>
              </a:rPr>
              <a:t>                                                         </a:t>
            </a:r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             </a:t>
            </a:r>
            <a:r>
              <a:rPr lang="en-US" sz="2800" u="sng" dirty="0">
                <a:solidFill>
                  <a:schemeClr val="tx2">
                    <a:lumMod val="75000"/>
                  </a:schemeClr>
                </a:solidFill>
              </a:rPr>
              <a:t>                                </a:t>
            </a:r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94" y="43437"/>
            <a:ext cx="990600" cy="9906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A92AAD7-9174-41FE-8CB1-72A2F457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7809"/>
            <a:ext cx="8229600" cy="464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66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122713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(sports society admin dashboard)</a:t>
            </a:r>
            <a:br>
              <a:rPr lang="en-US" b="1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4400" b="1" dirty="0"/>
              <a:t> </a:t>
            </a:r>
            <a:endParaRPr lang="en-US" sz="44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BC53-9F02-4D74-9850-73BB8B6F3260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27/34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228600" y="685800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tx2">
                    <a:lumMod val="75000"/>
                  </a:schemeClr>
                </a:solidFill>
              </a:rPr>
              <a:t>                                              </a:t>
            </a:r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                         </a:t>
            </a:r>
            <a:r>
              <a:rPr lang="en-US" sz="2800" u="sng" dirty="0">
                <a:solidFill>
                  <a:schemeClr val="tx2">
                    <a:lumMod val="75000"/>
                  </a:schemeClr>
                </a:solidFill>
              </a:rPr>
              <a:t>                            </a:t>
            </a:r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12413"/>
            <a:ext cx="990600" cy="9906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9F4DD96-9ABC-47F0-86A6-4DD50B97F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799"/>
            <a:ext cx="8229600" cy="455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74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990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(sports society member portal index page)</a:t>
            </a:r>
            <a:br>
              <a:rPr lang="en-US" b="1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4400" b="1" dirty="0"/>
              <a:t> </a:t>
            </a:r>
            <a:endParaRPr lang="en-US" sz="44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BC53-9F02-4D74-9850-73BB8B6F3260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28/34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228600" y="6858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                                                                  </a:t>
            </a:r>
            <a:r>
              <a:rPr lang="en-US" sz="2800" u="sng" dirty="0">
                <a:solidFill>
                  <a:schemeClr val="tx2">
                    <a:lumMod val="75000"/>
                  </a:schemeClr>
                </a:solidFill>
              </a:rPr>
              <a:t>                   </a:t>
            </a:r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1" y="190500"/>
            <a:ext cx="990600" cy="990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E111B7-A6EC-45FA-AD01-FD4D71922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55241"/>
            <a:ext cx="8229600" cy="448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86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1158"/>
            <a:ext cx="8229600" cy="1196479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(guest interface of android application)</a:t>
            </a:r>
            <a:br>
              <a:rPr lang="en-US" b="1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4400" b="1" dirty="0"/>
              <a:t> </a:t>
            </a:r>
            <a:endParaRPr lang="en-US" sz="44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BC53-9F02-4D74-9850-73BB8B6F3260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29/34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228600" y="6858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                                                                                 </a:t>
            </a:r>
            <a:r>
              <a:rPr lang="en-US" sz="2800" u="sn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1" y="190500"/>
            <a:ext cx="990600" cy="9906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E3F2B7-92DE-4D2F-A194-FB88F1708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17638"/>
            <a:ext cx="4572000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1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0455"/>
            <a:ext cx="7848600" cy="4323308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/ Applications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tools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diagram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E5F67-3097-482E-A2EB-61CDDAF383FC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z="1800" smtClean="0">
                <a:solidFill>
                  <a:schemeClr val="tx1"/>
                </a:solidFill>
              </a:rPr>
              <a:pPr/>
              <a:t>3</a:t>
            </a:fld>
            <a:r>
              <a:rPr lang="en-US" sz="1800" dirty="0">
                <a:solidFill>
                  <a:schemeClr val="tx1"/>
                </a:solidFill>
              </a:rPr>
              <a:t>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5631359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  __________________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76200" y="775124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                                                 _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081AF4-68AA-4197-B43D-516C5E88BC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66" y="41821"/>
            <a:ext cx="9906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4"/>
            <a:ext cx="8229600" cy="1281113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(library admin login)</a:t>
            </a:r>
            <a:br>
              <a:rPr lang="en-US" b="1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4400" b="1" dirty="0"/>
              <a:t> </a:t>
            </a:r>
            <a:endParaRPr lang="en-US" sz="44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BC53-9F02-4D74-9850-73BB8B6F3260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30/34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228600" y="685800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                                                                                          _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135" y="7441"/>
            <a:ext cx="990600" cy="990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5402C5-5326-4546-95B9-58C1F9F86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8" y="1447799"/>
            <a:ext cx="8037343" cy="47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10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990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(hospital admin dashboard)</a:t>
            </a:r>
            <a:br>
              <a:rPr lang="en-US" b="1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4400" b="1" dirty="0"/>
              <a:t> </a:t>
            </a:r>
            <a:endParaRPr lang="en-US" sz="44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BC53-9F02-4D74-9850-73BB8B6F3260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31/34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228600" y="6858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                                                                                 </a:t>
            </a:r>
            <a:r>
              <a:rPr lang="en-US" sz="2800" u="sn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1" y="190500"/>
            <a:ext cx="990600" cy="9906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7184CBF-391C-4649-862E-A2E7B68CB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799"/>
            <a:ext cx="8229600" cy="473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13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122713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(library admin dashboard)</a:t>
            </a:r>
            <a:br>
              <a:rPr lang="en-US" b="1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4400" b="1" dirty="0"/>
              <a:t> </a:t>
            </a:r>
            <a:endParaRPr lang="en-US" sz="44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BC53-9F02-4D74-9850-73BB8B6F3260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32/34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228600" y="6858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                                                                                  _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1" y="190500"/>
            <a:ext cx="990600" cy="9906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E1C5D95-85CC-4B01-8420-4D18915A9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7809"/>
            <a:ext cx="8229600" cy="464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00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  <a:br>
              <a:rPr lang="en-US" b="1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1479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6200" u="sng" dirty="0">
                <a:hlinkClick r:id="rId2"/>
              </a:rPr>
              <a:t> </a:t>
            </a:r>
          </a:p>
          <a:p>
            <a:pPr marL="0" indent="0">
              <a:buNone/>
            </a:pPr>
            <a:r>
              <a:rPr lang="en-US" sz="8000" u="sng" dirty="0">
                <a:hlinkClick r:id="rId2"/>
              </a:rPr>
              <a:t>1) https://www.intelliscence.com/housing-society- management solution</a:t>
            </a:r>
            <a:endParaRPr lang="en-US" sz="8000" u="sng" dirty="0"/>
          </a:p>
          <a:p>
            <a:pPr marL="914400" indent="-914400">
              <a:buAutoNum type="arabicParenR"/>
            </a:pPr>
            <a:endParaRPr lang="en-MH" sz="8000" dirty="0"/>
          </a:p>
          <a:p>
            <a:pPr marL="0" indent="0">
              <a:lnSpc>
                <a:spcPct val="170000"/>
              </a:lnSpc>
              <a:buNone/>
            </a:pPr>
            <a:r>
              <a:rPr lang="en-US" sz="8000" dirty="0">
                <a:latin typeface="Times New Roman" pitchFamily="18" charset="0"/>
                <a:cs typeface="Times New Roman" pitchFamily="18" charset="0"/>
              </a:rPr>
              <a:t>2)</a:t>
            </a:r>
            <a:r>
              <a:rPr lang="en-US" sz="8000" u="sng" dirty="0">
                <a:hlinkClick r:id="rId3"/>
              </a:rPr>
              <a:t> http://www.uliving.co/</a:t>
            </a:r>
            <a:r>
              <a:rPr lang="en-US" sz="8000" u="sng" dirty="0"/>
              <a:t>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8000" dirty="0"/>
              <a:t>3)</a:t>
            </a:r>
            <a:r>
              <a:rPr lang="en-US" sz="8000" u="sng" dirty="0">
                <a:hlinkClick r:id="rId4"/>
              </a:rPr>
              <a:t>https://play.google.com/store/apps/details?id=com.threefiveeight.addagatekeeper&amp;hl= </a:t>
            </a:r>
            <a:r>
              <a:rPr lang="en-US" sz="8000" u="sng" dirty="0" err="1">
                <a:hlinkClick r:id="rId4"/>
              </a:rPr>
              <a:t>en</a:t>
            </a:r>
            <a:endParaRPr lang="en-US" sz="8000" u="sng" dirty="0"/>
          </a:p>
          <a:p>
            <a:pPr marL="0" indent="0">
              <a:lnSpc>
                <a:spcPct val="170000"/>
              </a:lnSpc>
              <a:buNone/>
            </a:pPr>
            <a:r>
              <a:rPr lang="en-US" sz="8000" dirty="0"/>
              <a:t>4)</a:t>
            </a:r>
            <a:r>
              <a:rPr lang="en-US" sz="8000" u="sng" dirty="0">
                <a:hlinkClick r:id="rId5"/>
              </a:rPr>
              <a:t>https://play.google.com/store/apps/details?id=com.wowsecurity.sentinel&amp;hl=en</a:t>
            </a:r>
            <a:endParaRPr lang="en-MH" sz="8000" dirty="0"/>
          </a:p>
          <a:p>
            <a:pPr marL="0" indent="0">
              <a:buNone/>
            </a:pPr>
            <a:endParaRPr lang="en-US" sz="80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eaLnBrk="0">
              <a:buNone/>
            </a:pPr>
            <a:r>
              <a:rPr lang="en-US" sz="8000" b="1" dirty="0"/>
              <a:t> </a:t>
            </a:r>
            <a:endParaRPr lang="en-US" sz="8000" dirty="0"/>
          </a:p>
          <a:p>
            <a:pPr marL="0" indent="0"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v"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BC53-9F02-4D74-9850-73BB8B6F3260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33/34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228600" y="713936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      </a:t>
            </a:r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                                                                                  </a:t>
            </a:r>
            <a:r>
              <a:rPr lang="en-US" sz="2800" u="sn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0" y="54102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3C76-9CD8-4DA6-B277-24A86CEC4F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1" y="1905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66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Autofit/>
          </a:bodyPr>
          <a:lstStyle/>
          <a:p>
            <a:br>
              <a:rPr lang="en-US" b="1" dirty="0">
                <a:latin typeface="+mn-lt"/>
              </a:rPr>
            </a:b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126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/>
              <a:t> 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CDCCA-6740-4259-9212-CF70499FAAB6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3C1F7-8CAD-4238-AEDE-8092C0E319B1}"/>
              </a:ext>
            </a:extLst>
          </p:cNvPr>
          <p:cNvSpPr txBox="1"/>
          <p:nvPr/>
        </p:nvSpPr>
        <p:spPr>
          <a:xfrm>
            <a:off x="228600" y="685801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414C2-A74B-40C4-85F6-194AAECF64ED}"/>
              </a:ext>
            </a:extLst>
          </p:cNvPr>
          <p:cNvSpPr txBox="1"/>
          <p:nvPr/>
        </p:nvSpPr>
        <p:spPr>
          <a:xfrm>
            <a:off x="228600" y="54610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CC2F69-1917-49E9-8109-63BC81CE9D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274" y="190500"/>
            <a:ext cx="990600" cy="990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7452362" cy="4199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72809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5051"/>
            <a:ext cx="7231966" cy="392871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ERP system designed for managing record of defense colonies.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contains seven sub-system; each sub-system is designed for managing each department present in colony.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contained centralized database and that database is placed on online server.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authentication android application is developed for guest arrival permission in colony.</a:t>
            </a:r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E5F67-3097-482E-A2EB-61CDDAF383FC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z="1800" smtClean="0">
                <a:solidFill>
                  <a:schemeClr val="tx1"/>
                </a:solidFill>
              </a:rPr>
              <a:pPr/>
              <a:t>4</a:t>
            </a:fld>
            <a:r>
              <a:rPr lang="en-US" sz="1800" dirty="0">
                <a:solidFill>
                  <a:schemeClr val="tx1"/>
                </a:solidFill>
              </a:rPr>
              <a:t>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5631359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  __________________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76200" y="775124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                                                 _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081AF4-68AA-4197-B43D-516C5E88BC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66" y="41821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56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2450"/>
            <a:ext cx="8229600" cy="4303713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Defense colonies management system is designed to provide automated methods for saving the  departmental records of defense colonies, so that manual record of colony departments are handled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separately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without any data loss. By using this system, record of employee in colony is searched with single mouse click, without any wastage of time.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Font typeface="Wingdings" pitchFamily="2" charset="2"/>
              <a:buChar char="ü"/>
            </a:pPr>
            <a:endParaRPr lang="en-US" sz="2400" dirty="0"/>
          </a:p>
          <a:p>
            <a:pPr>
              <a:buFont typeface="Wingdings" pitchFamily="2" charset="2"/>
              <a:buChar char="ü"/>
            </a:pPr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AEF54-614E-4380-A504-D561C03F0FFE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z="1800" smtClean="0">
                <a:solidFill>
                  <a:schemeClr val="tx1"/>
                </a:solidFill>
              </a:rPr>
              <a:pPr/>
              <a:t>5</a:t>
            </a:fld>
            <a:r>
              <a:rPr lang="en-US" sz="1800" dirty="0">
                <a:solidFill>
                  <a:schemeClr val="tx1"/>
                </a:solidFill>
              </a:rPr>
              <a:t>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57150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     _____________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" y="6858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                                  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0E35C0-5E32-44C0-8397-618DD05DCF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90500"/>
            <a:ext cx="9906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1616075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br>
              <a:rPr lang="en-US" b="1" dirty="0">
                <a:latin typeface="+mn-lt"/>
              </a:rPr>
            </a:b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028" y="1905000"/>
            <a:ext cx="8230772" cy="43434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 keeping.</a:t>
            </a:r>
          </a:p>
          <a:p>
            <a:pPr lvl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Interdepartmental communication.</a:t>
            </a:r>
          </a:p>
          <a:p>
            <a:pPr lvl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 Interfaces.</a:t>
            </a:r>
          </a:p>
          <a:p>
            <a:pPr lvl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Portals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Profile ( user profile).</a:t>
            </a:r>
          </a:p>
          <a:p>
            <a:pPr lvl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Staff portals.</a:t>
            </a:r>
          </a:p>
          <a:p>
            <a:pPr lvl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 from all the departments is shown in single click</a:t>
            </a:r>
          </a:p>
          <a:p>
            <a:pPr lvl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location tracking.</a:t>
            </a:r>
          </a:p>
          <a:p>
            <a:pPr lvl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arrival permission through android application.</a:t>
            </a:r>
          </a:p>
          <a:p>
            <a:pPr lvl="0"/>
            <a:endParaRPr lang="en-US" sz="2400" dirty="0"/>
          </a:p>
          <a:p>
            <a:pPr lvl="0"/>
            <a:endParaRPr lang="en-US" sz="2400" dirty="0"/>
          </a:p>
          <a:p>
            <a:pPr lvl="0">
              <a:buNone/>
            </a:pPr>
            <a:endParaRPr lang="en-US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17377-E15D-4829-B4DF-40D774464498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6/34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5626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   __________________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" y="6858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                                   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25B053-88A7-4619-A3FA-078A049FDA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932" y="179362"/>
            <a:ext cx="9906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457200" y="838200"/>
            <a:ext cx="8229600" cy="27431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/Applications </a:t>
            </a:r>
            <a:br>
              <a:rPr lang="en-US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    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>
              <a:buFont typeface="Wingdings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Housing society management solution</a:t>
            </a:r>
          </a:p>
          <a:p>
            <a:pPr lvl="0" eaLnBrk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>
              <a:buFont typeface="Wingdings" pitchFamily="2" charset="2"/>
              <a:buChar char="v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Uliving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>
              <a:buFont typeface="Wingdings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>
              <a:buFont typeface="Wingdings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Gatekeeper by ADDA- Apartment Complex Gate Mgmt</a:t>
            </a:r>
          </a:p>
          <a:p>
            <a:pPr eaLnBrk="0">
              <a:buFont typeface="Wingdings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>
              <a:buFont typeface="Wingdings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Wow security sentinel: Gate &amp; visitors management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948E-EFF6-4263-874E-697C6F3AC069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z="1800" smtClean="0">
                <a:solidFill>
                  <a:schemeClr val="tx1"/>
                </a:solidFill>
              </a:rPr>
              <a:pPr/>
              <a:t>7</a:t>
            </a:fld>
            <a:r>
              <a:rPr lang="en-US" sz="1800" dirty="0">
                <a:solidFill>
                  <a:schemeClr val="tx1"/>
                </a:solidFill>
              </a:rPr>
              <a:t>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572264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" y="6858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                                   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37E3EC-BE6C-4C94-A546-19D33038F5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286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58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457200" y="838200"/>
            <a:ext cx="8229600" cy="27431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/Applications (continue) </a:t>
            </a:r>
            <a:br>
              <a:rPr lang="en-US" dirty="0"/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D5953-EE83-4E29-B329-3532391B5E12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z="1800" smtClean="0">
                <a:solidFill>
                  <a:schemeClr val="tx1"/>
                </a:solidFill>
              </a:rPr>
              <a:pPr/>
              <a:t>8</a:t>
            </a:fld>
            <a:r>
              <a:rPr lang="en-US" sz="1800" dirty="0">
                <a:solidFill>
                  <a:schemeClr val="tx1"/>
                </a:solidFill>
              </a:rPr>
              <a:t>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572264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" y="6858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                                   __________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37E3EC-BE6C-4C94-A546-19D33038F5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28600"/>
            <a:ext cx="990600" cy="990600"/>
          </a:xfrm>
          <a:prstGeom prst="rect">
            <a:avLst/>
          </a:prstGeom>
        </p:spPr>
      </p:pic>
      <p:pic>
        <p:nvPicPr>
          <p:cNvPr id="13" name="Picture 12" descr="c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524000"/>
            <a:ext cx="7848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5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457200" y="838200"/>
            <a:ext cx="8229600" cy="27431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/Applications (continue) </a:t>
            </a:r>
            <a:br>
              <a:rPr lang="en-US" dirty="0"/>
            </a:br>
            <a:endParaRPr lang="en-US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1B77-CEBC-4F78-8674-C9870D816BF0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z="1800" smtClean="0">
                <a:solidFill>
                  <a:schemeClr val="tx1"/>
                </a:solidFill>
              </a:rPr>
              <a:pPr/>
              <a:t>9</a:t>
            </a:fld>
            <a:r>
              <a:rPr lang="en-US" sz="1800" dirty="0">
                <a:solidFill>
                  <a:schemeClr val="tx1"/>
                </a:solidFill>
              </a:rPr>
              <a:t>/34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200" y="-43542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572264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" y="685800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tx2">
                    <a:lumMod val="75000"/>
                  </a:schemeClr>
                </a:solidFill>
              </a:rPr>
              <a:t>_________                                              _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37E3EC-BE6C-4C94-A546-19D33038F5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28600"/>
            <a:ext cx="990600" cy="9906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C38B9-AF62-48FA-BCCE-0B5293A2B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proposed Android application and existing Android applications.</a:t>
            </a:r>
          </a:p>
          <a:p>
            <a:pPr marL="0" indent="0">
              <a:buNone/>
            </a:pPr>
            <a:endParaRPr lang="en-M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13">
            <a:extLst>
              <a:ext uri="{FF2B5EF4-FFF2-40B4-BE49-F238E27FC236}">
                <a16:creationId xmlns:a16="http://schemas.microsoft.com/office/drawing/2014/main" id="{EB6FD02C-352C-40B1-9266-B5C16BB38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468612"/>
              </p:ext>
            </p:extLst>
          </p:nvPr>
        </p:nvGraphicFramePr>
        <p:xfrm>
          <a:off x="533400" y="1948542"/>
          <a:ext cx="7848600" cy="432554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537838886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879293785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988356026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4246633507"/>
                    </a:ext>
                  </a:extLst>
                </a:gridCol>
              </a:tblGrid>
              <a:tr h="15729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MH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android application</a:t>
                      </a:r>
                      <a:endParaRPr lang="en-MH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Gatekeeper by ADDA-Apartment Complex Gate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Mgmt</a:t>
                      </a:r>
                      <a:endParaRPr lang="en-MH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Wow security sentinel: Gate &amp; visitors management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895599"/>
                  </a:ext>
                </a:extLst>
              </a:tr>
              <a:tr h="688155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Guest location tracking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H" sz="1800" b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MH" sz="18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MH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H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MH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H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MH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MH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22948"/>
                  </a:ext>
                </a:extLst>
              </a:tr>
              <a:tr h="688155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 code generation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H" sz="1800" b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MH" sz="18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MH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H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MH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MH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H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MH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MH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434545"/>
                  </a:ext>
                </a:extLst>
              </a:tr>
              <a:tr h="688155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Guest/visitor portal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H" sz="1800" b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MH" sz="18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MH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H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MH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MH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H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MH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MH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589327"/>
                  </a:ext>
                </a:extLst>
              </a:tr>
              <a:tr h="688155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 guard portal</a:t>
                      </a:r>
                      <a:endParaRPr lang="en-MH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H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MH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MH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MH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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</a:t>
                      </a:r>
                      <a:r>
                        <a:rPr lang="en-MH" sz="1800" b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b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H" sz="1800" b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MH" sz="18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76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858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2579</TotalTime>
  <Words>946</Words>
  <Application>Microsoft Office PowerPoint</Application>
  <PresentationFormat>On-screen Show (4:3)</PresentationFormat>
  <Paragraphs>579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Calibri(body)</vt:lpstr>
      <vt:lpstr>Times New Roman</vt:lpstr>
      <vt:lpstr>Wingdings</vt:lpstr>
      <vt:lpstr>Office Theme</vt:lpstr>
      <vt:lpstr>PowerPoint Presentation</vt:lpstr>
      <vt:lpstr>  Defense Colonies Management System</vt:lpstr>
      <vt:lpstr>Outline</vt:lpstr>
      <vt:lpstr>Introduction </vt:lpstr>
      <vt:lpstr>Problem Statement</vt:lpstr>
      <vt:lpstr>Objectives </vt:lpstr>
      <vt:lpstr>Related Work /Applications  </vt:lpstr>
      <vt:lpstr>Related Work /Applications (continue)  </vt:lpstr>
      <vt:lpstr>Related Work /Applications (continue)  </vt:lpstr>
      <vt:lpstr>Methodology  </vt:lpstr>
      <vt:lpstr>Modern tools  </vt:lpstr>
      <vt:lpstr>Technologies  </vt:lpstr>
      <vt:lpstr>Block diagram </vt:lpstr>
      <vt:lpstr>Context diagram (android app) </vt:lpstr>
      <vt:lpstr>Context diagram ( ERP system) </vt:lpstr>
      <vt:lpstr>Activity diagram  ( android application host(user) end) </vt:lpstr>
      <vt:lpstr>Activity diagram (super admin)  </vt:lpstr>
      <vt:lpstr>Activity diagram  (event society member)  </vt:lpstr>
      <vt:lpstr>Use case diagram  (security admin)  </vt:lpstr>
      <vt:lpstr> Use case diagram (security staff)    </vt:lpstr>
      <vt:lpstr>Use case diagram (Plant nursery member) </vt:lpstr>
      <vt:lpstr>Sequence diagram (colony resident/ employee/ user) </vt:lpstr>
      <vt:lpstr>Sequence diagram ( admins) </vt:lpstr>
      <vt:lpstr>Sequence diagram (staffs)  </vt:lpstr>
      <vt:lpstr>Graphical User Interface  (project index page)  </vt:lpstr>
      <vt:lpstr>Graphical User Interface  ( plant nursery user “view plants page” ) </vt:lpstr>
      <vt:lpstr>Graphical User Interface  (sports society admin dashboard) </vt:lpstr>
      <vt:lpstr>Graphical User Interface  (sports society member portal index page) </vt:lpstr>
      <vt:lpstr>Graphical User Interface  (guest interface of android application) </vt:lpstr>
      <vt:lpstr>Graphical User Interface  (library admin login) </vt:lpstr>
      <vt:lpstr>Graphical User Interface  (hospital admin dashboard) </vt:lpstr>
      <vt:lpstr>Graphical User Interface  (library admin dashboard) </vt:lpstr>
      <vt:lpstr>References 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ic</dc:creator>
  <cp:lastModifiedBy>Nitasha Tariq</cp:lastModifiedBy>
  <cp:revision>391</cp:revision>
  <dcterms:created xsi:type="dcterms:W3CDTF">2018-12-07T07:20:21Z</dcterms:created>
  <dcterms:modified xsi:type="dcterms:W3CDTF">2020-07-24T17:22:11Z</dcterms:modified>
</cp:coreProperties>
</file>